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71"/>
  </p:normalViewPr>
  <p:slideViewPr>
    <p:cSldViewPr snapToGrid="0" snapToObjects="1">
      <p:cViewPr varScale="1">
        <p:scale>
          <a:sx n="69" d="100"/>
          <a:sy n="69" d="100"/>
        </p:scale>
        <p:origin x="126" y="6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829A652-2E39-44E2-B63C-A17FBC31AC55}" type="datetime1">
              <a:rPr lang="ko-KR" altLang="en-US"/>
              <a:pPr lvl="0">
                <a:defRPr/>
              </a:pPr>
              <a:t>2020-01-16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BE5CF42D-ED76-492B-A214-1873406FBE1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610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2020-01-16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3278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2020-01-16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2753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2020-01-16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9967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2020-01-16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6233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2020-01-16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344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2020-01-16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5701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2020-01-16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0877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2020-01-16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1085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2020-01-16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921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2020-01-16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0259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2020-01-16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5798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C41F7-081A-1842-BEDA-81D897489112}" type="datetimeFigureOut">
              <a:rPr kumimoji="1" lang="ko-KR" altLang="en-US" smtClean="0"/>
              <a:t>2020-01-16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933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6.png"/><Relationship Id="rId3" Type="http://schemas.openxmlformats.org/officeDocument/2006/relationships/image" Target="../media/image23.png"/><Relationship Id="rId7" Type="http://schemas.openxmlformats.org/officeDocument/2006/relationships/image" Target="../media/image41.png"/><Relationship Id="rId12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jpe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2" t="10173" r="38215" b="35672"/>
          <a:stretch/>
        </p:blipFill>
        <p:spPr>
          <a:xfrm>
            <a:off x="3948426" y="791737"/>
            <a:ext cx="3183468" cy="34298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11784" y="4320044"/>
            <a:ext cx="545373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Giddyup Std" charset="0"/>
                <a:ea typeface="Giddyup Std" charset="0"/>
                <a:cs typeface="Giddyup Std" charset="0"/>
              </a:rPr>
              <a:t>제주감귤산업</a:t>
            </a:r>
            <a:endParaRPr kumimoji="1" lang="en-US" altLang="ko-KR" sz="6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Giddyup Std" charset="0"/>
              <a:ea typeface="Giddyup Std" charset="0"/>
              <a:cs typeface="Giddyup Std" charset="0"/>
            </a:endParaRPr>
          </a:p>
          <a:p>
            <a:r>
              <a:rPr kumimoji="1" lang="ko-KR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Giddyup Std" charset="0"/>
                <a:ea typeface="Giddyup Std" charset="0"/>
                <a:cs typeface="Giddyup Std" charset="0"/>
              </a:rPr>
              <a:t>빅데이터 분석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82"/>
          <a:stretch/>
        </p:blipFill>
        <p:spPr>
          <a:xfrm rot="156451" flipH="1">
            <a:off x="10176889" y="4242607"/>
            <a:ext cx="959526" cy="147858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2582"/>
          <a:stretch/>
        </p:blipFill>
        <p:spPr>
          <a:xfrm rot="1880870" flipH="1">
            <a:off x="10239232" y="4614904"/>
            <a:ext cx="524458" cy="100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693" y="210060"/>
            <a:ext cx="198002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문제정의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2" t="10173" r="38215" b="35672"/>
          <a:stretch/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056" y="931160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659859"/>
                </a:solidFill>
                <a:latin typeface="Nanum Gothic" charset="-127"/>
                <a:ea typeface="Nanum Gothic" charset="-127"/>
                <a:cs typeface="Nanum Gothic" charset="-127"/>
              </a:rPr>
              <a:t>실제 분석할 데이터들은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4F350C-1D33-4567-8392-BE09E98BEAE6}"/>
              </a:ext>
            </a:extLst>
          </p:cNvPr>
          <p:cNvSpPr txBox="1"/>
          <p:nvPr/>
        </p:nvSpPr>
        <p:spPr>
          <a:xfrm>
            <a:off x="327055" y="1422734"/>
            <a:ext cx="878222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감귤 생산</a:t>
            </a:r>
            <a:endParaRPr lang="en-US" altLang="ko-KR" sz="2500" dirty="0"/>
          </a:p>
          <a:p>
            <a:r>
              <a:rPr lang="en-US" altLang="ko-KR" sz="2500" dirty="0"/>
              <a:t> - </a:t>
            </a:r>
            <a:r>
              <a:rPr lang="ko-KR" altLang="en-US" sz="2500" dirty="0"/>
              <a:t>기온</a:t>
            </a:r>
            <a:endParaRPr lang="en-US" altLang="ko-KR" sz="2500" dirty="0"/>
          </a:p>
          <a:p>
            <a:r>
              <a:rPr lang="ko-KR" altLang="en-US" sz="2500" dirty="0"/>
              <a:t> </a:t>
            </a:r>
            <a:r>
              <a:rPr lang="en-US" altLang="ko-KR" sz="2500" dirty="0"/>
              <a:t>- </a:t>
            </a:r>
            <a:r>
              <a:rPr lang="ko-KR" altLang="en-US" sz="2500" dirty="0"/>
              <a:t>강수량</a:t>
            </a:r>
            <a:endParaRPr lang="en-US" altLang="ko-KR" sz="2500" dirty="0"/>
          </a:p>
          <a:p>
            <a:r>
              <a:rPr lang="en-US" altLang="ko-KR" sz="2500" dirty="0"/>
              <a:t> - </a:t>
            </a:r>
            <a:r>
              <a:rPr lang="ko-KR" altLang="en-US" sz="2500" dirty="0"/>
              <a:t>일조량</a:t>
            </a:r>
            <a:endParaRPr lang="en-US" altLang="ko-KR" sz="2500" dirty="0"/>
          </a:p>
          <a:p>
            <a:r>
              <a:rPr lang="en-US" altLang="ko-KR" sz="2500" dirty="0"/>
              <a:t> - </a:t>
            </a:r>
            <a:r>
              <a:rPr lang="ko-KR" altLang="en-US" sz="2500" dirty="0"/>
              <a:t>공급면적</a:t>
            </a:r>
          </a:p>
          <a:p>
            <a:endParaRPr lang="en-US" altLang="ko-KR" sz="2500" dirty="0"/>
          </a:p>
          <a:p>
            <a:r>
              <a:rPr lang="ko-KR" altLang="en-US" sz="2500" dirty="0"/>
              <a:t>감귤 유통 구조</a:t>
            </a: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/>
              <a:t>생산자 → 산지조합 → 도매상 → 대형유통업체 → 소비자</a:t>
            </a: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/>
              <a:t>생산자 → 산지유통인 → 도매상 → 소매상 → 소비자 </a:t>
            </a: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/>
              <a:t>생산자 → 산지조합→ 대형유통업체 → 소비자</a:t>
            </a: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/>
              <a:t>생산자 → 가공공장 → 소비자</a:t>
            </a: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/>
              <a:t>생산자 → 소비자 </a:t>
            </a:r>
            <a:r>
              <a:rPr lang="en-US" altLang="ko-KR" sz="2500" dirty="0"/>
              <a:t>(</a:t>
            </a:r>
            <a:r>
              <a:rPr lang="ko-KR" altLang="en-US" sz="2500" dirty="0"/>
              <a:t>산지 직거래</a:t>
            </a:r>
            <a:r>
              <a:rPr lang="en-US" altLang="ko-KR" sz="25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7929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4333" y="235965"/>
            <a:ext cx="29434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60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PPT Icons</a:t>
            </a:r>
            <a:endParaRPr kumimoji="1" lang="ko-KR" altLang="en-US" sz="6000" dirty="0">
              <a:solidFill>
                <a:srgbClr val="768149"/>
              </a:solidFill>
              <a:latin typeface="Giddyup Std" charset="0"/>
              <a:ea typeface="Giddyup Std" charset="0"/>
              <a:cs typeface="Giddyup Std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2" t="10173" r="38215" b="35672"/>
          <a:stretch/>
        </p:blipFill>
        <p:spPr>
          <a:xfrm rot="1103447">
            <a:off x="2953368" y="222009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3475" y="931064"/>
            <a:ext cx="367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659859"/>
                </a:solidFill>
                <a:latin typeface="Nanum Gothic" charset="-127"/>
                <a:ea typeface="Nanum Gothic" charset="-127"/>
                <a:cs typeface="Nanum Gothic" charset="-127"/>
              </a:rPr>
              <a:t>For Your Wonderful Presentation</a:t>
            </a:r>
            <a:endParaRPr kumimoji="1" lang="ko-KR" altLang="en-US" dirty="0">
              <a:solidFill>
                <a:srgbClr val="659859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2328056" y="2085492"/>
            <a:ext cx="2538312" cy="28285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767" y="5007469"/>
            <a:ext cx="1957920" cy="168907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573" y="5007469"/>
            <a:ext cx="1697921" cy="16076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463" y="5007469"/>
            <a:ext cx="1682184" cy="159276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" y="4038145"/>
            <a:ext cx="2316480" cy="231648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24" y="1356708"/>
            <a:ext cx="2920343" cy="278127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060" y="2711169"/>
            <a:ext cx="1798667" cy="157719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88" y="2584196"/>
            <a:ext cx="1835042" cy="160908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187" y="391620"/>
            <a:ext cx="1004380" cy="213728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404" y="391620"/>
            <a:ext cx="952119" cy="202607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267" y="391620"/>
            <a:ext cx="901432" cy="205581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956" y="391620"/>
            <a:ext cx="889399" cy="20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38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855" y="1637221"/>
            <a:ext cx="4080272" cy="35199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41455" y="2280668"/>
            <a:ext cx="232307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0" dirty="0">
                <a:solidFill>
                  <a:srgbClr val="FFC000"/>
                </a:solidFill>
                <a:latin typeface="Giddyup Std" charset="0"/>
                <a:ea typeface="Giddyup Std" charset="0"/>
                <a:cs typeface="Giddyup Std" charset="0"/>
              </a:rPr>
              <a:t>Thank</a:t>
            </a:r>
          </a:p>
          <a:p>
            <a:r>
              <a:rPr kumimoji="1" lang="en-US" altLang="ko-KR" sz="8000" dirty="0">
                <a:solidFill>
                  <a:srgbClr val="FFC000"/>
                </a:solidFill>
                <a:latin typeface="Giddyup Std" charset="0"/>
                <a:ea typeface="Giddyup Std" charset="0"/>
                <a:cs typeface="Giddyup Std" charset="0"/>
              </a:rPr>
              <a:t>YOU</a:t>
            </a:r>
            <a:endParaRPr kumimoji="1" lang="ko-KR" altLang="en-US" sz="8000" dirty="0">
              <a:solidFill>
                <a:srgbClr val="FFC000"/>
              </a:solidFill>
              <a:latin typeface="Giddyup Std" charset="0"/>
              <a:ea typeface="Giddyup Std" charset="0"/>
              <a:cs typeface="Giddyup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62151" y="856317"/>
            <a:ext cx="5349864" cy="26184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ko-KR" sz="16600">
                <a:solidFill>
                  <a:srgbClr val="659859"/>
                </a:solidFill>
                <a:latin typeface="Giddyup Std"/>
                <a:ea typeface="Giddyup Std"/>
                <a:cs typeface="Giddyup Std"/>
              </a:rPr>
              <a:t>I</a:t>
            </a:r>
            <a:r>
              <a:rPr kumimoji="1" lang="en-US" altLang="ko-KR" sz="16600">
                <a:solidFill>
                  <a:srgbClr val="768149"/>
                </a:solidFill>
                <a:latin typeface="Giddyup Std"/>
                <a:ea typeface="Giddyup Std"/>
                <a:cs typeface="Giddyup Std"/>
              </a:rPr>
              <a:t>ndex</a:t>
            </a:r>
            <a:endParaRPr kumimoji="1" lang="ko-KR" altLang="en-US" sz="16600">
              <a:solidFill>
                <a:srgbClr val="768149"/>
              </a:solidFill>
              <a:latin typeface="Giddyup Std"/>
              <a:ea typeface="Giddyup Std"/>
              <a:cs typeface="Giddyup Std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561341" y="734810"/>
            <a:ext cx="3846174" cy="2710602"/>
            <a:chOff x="948263" y="105257"/>
            <a:chExt cx="3965633" cy="1597007"/>
          </a:xfrm>
        </p:grpSpPr>
        <p:sp>
          <p:nvSpPr>
            <p:cNvPr id="3" name="TextBox 2"/>
            <p:cNvSpPr txBox="1"/>
            <p:nvPr/>
          </p:nvSpPr>
          <p:spPr>
            <a:xfrm>
              <a:off x="948263" y="807466"/>
              <a:ext cx="1408494" cy="3263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kumimoji="1" lang="ko-KR" altLang="en-US" sz="3000" dirty="0">
                <a:solidFill>
                  <a:srgbClr val="768149"/>
                </a:solidFill>
                <a:latin typeface="Giddyup Std"/>
                <a:ea typeface="Giddyup Std"/>
                <a:cs typeface="Giddyup Std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l="37240" r="30460"/>
            <a:stretch>
              <a:fillRect/>
            </a:stretch>
          </p:blipFill>
          <p:spPr>
            <a:xfrm rot="3367540">
              <a:off x="4299746" y="-80693"/>
              <a:ext cx="428199" cy="8001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526941" y="910333"/>
              <a:ext cx="3049730" cy="3445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en-US" altLang="ko-KR" sz="3200" dirty="0">
                  <a:solidFill>
                    <a:srgbClr val="659859"/>
                  </a:solidFill>
                  <a:latin typeface="Nanum Gothic"/>
                  <a:ea typeface="Nanum Gothic"/>
                  <a:cs typeface="Nanum Gothic"/>
                </a:rPr>
                <a:t>-</a:t>
              </a:r>
              <a:r>
                <a:rPr kumimoji="1" lang="ko-KR" altLang="en-US" sz="3200" dirty="0">
                  <a:solidFill>
                    <a:srgbClr val="659859"/>
                  </a:solidFill>
                  <a:latin typeface="Nanum Gothic"/>
                  <a:ea typeface="Nanum Gothic"/>
                  <a:cs typeface="Nanum Gothic"/>
                </a:rPr>
                <a:t> 제주감귤 설명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51497" y="1357732"/>
              <a:ext cx="2755341" cy="344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en-US" altLang="ko-KR" sz="3200" dirty="0">
                  <a:solidFill>
                    <a:srgbClr val="659859"/>
                  </a:solidFill>
                  <a:latin typeface="Nanum Gothic"/>
                  <a:ea typeface="Nanum Gothic"/>
                  <a:cs typeface="Nanum Gothic"/>
                </a:rPr>
                <a:t>-</a:t>
              </a:r>
              <a:r>
                <a:rPr kumimoji="1" lang="ko-KR" altLang="en-US" sz="3200" dirty="0">
                  <a:solidFill>
                    <a:srgbClr val="659859"/>
                  </a:solidFill>
                  <a:latin typeface="Nanum Gothic"/>
                  <a:ea typeface="Nanum Gothic"/>
                  <a:cs typeface="Nanum Gothic"/>
                </a:rPr>
                <a:t> 분석 방안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1724669" y="860474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발표순서</a:t>
            </a:r>
            <a:endParaRPr lang="en-US" altLang="ko-K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693" y="210060"/>
            <a:ext cx="198002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문제정의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2" t="10173" r="38215" b="35672"/>
          <a:stretch/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72160" y="1002655"/>
            <a:ext cx="6288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 Gothic" charset="-127"/>
                <a:ea typeface="Nanum Gothic" charset="-127"/>
                <a:cs typeface="Nanum Gothic" charset="-127"/>
              </a:rPr>
              <a:t>추운 겨울철  한번쯤은 생각나는 대표 과일 제주산 귤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4F809ED-2274-435F-82E6-F109E922E71D}"/>
              </a:ext>
            </a:extLst>
          </p:cNvPr>
          <p:cNvGrpSpPr/>
          <p:nvPr/>
        </p:nvGrpSpPr>
        <p:grpSpPr>
          <a:xfrm>
            <a:off x="930442" y="1392121"/>
            <a:ext cx="9914021" cy="4583583"/>
            <a:chOff x="1845047" y="1769091"/>
            <a:chExt cx="7910562" cy="4206613"/>
          </a:xfrm>
        </p:grpSpPr>
        <p:pic>
          <p:nvPicPr>
            <p:cNvPr id="1026" name="Picture 2" descr="귤에 대한 이미지 검색결과">
              <a:extLst>
                <a:ext uri="{FF2B5EF4-FFF2-40B4-BE49-F238E27FC236}">
                  <a16:creationId xmlns:a16="http://schemas.microsoft.com/office/drawing/2014/main" id="{96D280A7-834E-40E3-A6AC-51DADA4C1A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5047" y="3977949"/>
              <a:ext cx="2636854" cy="1997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귤에 대한 이미지 검색결과">
              <a:extLst>
                <a:ext uri="{FF2B5EF4-FFF2-40B4-BE49-F238E27FC236}">
                  <a16:creationId xmlns:a16="http://schemas.microsoft.com/office/drawing/2014/main" id="{7BD08F45-032C-478E-845B-4A5F01EA74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1901" y="3977950"/>
              <a:ext cx="2636854" cy="1997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귤에 대한 이미지 검색결과">
              <a:extLst>
                <a:ext uri="{FF2B5EF4-FFF2-40B4-BE49-F238E27FC236}">
                  <a16:creationId xmlns:a16="http://schemas.microsoft.com/office/drawing/2014/main" id="{22D04729-6818-45A4-898E-FF74588C04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8755" y="3977950"/>
              <a:ext cx="2636854" cy="1997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귤에 대한 이미지 검색결과">
              <a:extLst>
                <a:ext uri="{FF2B5EF4-FFF2-40B4-BE49-F238E27FC236}">
                  <a16:creationId xmlns:a16="http://schemas.microsoft.com/office/drawing/2014/main" id="{9A5D6595-F8D7-47C8-A678-2AEA07728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5047" y="1769091"/>
              <a:ext cx="2636854" cy="2208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귤에 대한 이미지 검색결과">
              <a:extLst>
                <a:ext uri="{FF2B5EF4-FFF2-40B4-BE49-F238E27FC236}">
                  <a16:creationId xmlns:a16="http://schemas.microsoft.com/office/drawing/2014/main" id="{D581628C-50E7-4A38-94DA-D0C866AAA7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1901" y="1769091"/>
              <a:ext cx="2636854" cy="2208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귤에 대한 이미지 검색결과">
              <a:extLst>
                <a:ext uri="{FF2B5EF4-FFF2-40B4-BE49-F238E27FC236}">
                  <a16:creationId xmlns:a16="http://schemas.microsoft.com/office/drawing/2014/main" id="{D0494FE8-6F6F-4BFE-ACE9-BB5E05918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8755" y="1769091"/>
              <a:ext cx="2636854" cy="2208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5365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693" y="210060"/>
            <a:ext cx="198002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문제정의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2" t="10173" r="38215" b="35672"/>
          <a:stretch/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14708" y="1038308"/>
            <a:ext cx="7101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 Gothic" charset="-127"/>
                <a:ea typeface="Nanum Gothic" charset="-127"/>
                <a:cs typeface="Nanum Gothic" charset="-127"/>
              </a:rPr>
              <a:t>제주도민에게 귤이란 삶의 터전이자 제주산업의 중심입니다</a:t>
            </a:r>
            <a:r>
              <a:rPr kumimoji="1"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 Gothic" charset="-127"/>
                <a:ea typeface="Nanum Gothic" charset="-127"/>
                <a:cs typeface="Nanum Gothic" charset="-127"/>
              </a:rPr>
              <a:t>.</a:t>
            </a:r>
            <a:endParaRPr kumimoji="1" lang="ko-KR" alt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2050" name="Picture 2" descr="귤 농사에 대한 이미지 검색결과">
            <a:extLst>
              <a:ext uri="{FF2B5EF4-FFF2-40B4-BE49-F238E27FC236}">
                <a16:creationId xmlns:a16="http://schemas.microsoft.com/office/drawing/2014/main" id="{1F378B32-FE06-46AC-BE89-4B51E51AE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75" y="1421731"/>
            <a:ext cx="5400925" cy="455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귤 농사에 대한 이미지 검색결과">
            <a:extLst>
              <a:ext uri="{FF2B5EF4-FFF2-40B4-BE49-F238E27FC236}">
                <a16:creationId xmlns:a16="http://schemas.microsoft.com/office/drawing/2014/main" id="{1D43EDA5-8451-4240-96A8-614676C9B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21731"/>
            <a:ext cx="5689183" cy="455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77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38AD87B-84DC-4E57-9F7F-83B648D307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23"/>
          <a:stretch/>
        </p:blipFill>
        <p:spPr>
          <a:xfrm>
            <a:off x="1607782" y="2517259"/>
            <a:ext cx="4869058" cy="40215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8693" y="210060"/>
            <a:ext cx="1911097" cy="6167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3500">
                <a:solidFill>
                  <a:srgbClr val="768149"/>
                </a:solidFill>
                <a:latin typeface="Giddyup Std"/>
                <a:ea typeface="Giddyup Std"/>
                <a:cs typeface="Giddyup Std"/>
              </a:rPr>
              <a:t>문제정의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33500" t="10170" r="38220" b="35670"/>
          <a:stretch>
            <a:fillRect/>
          </a:stretch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056" y="931160"/>
            <a:ext cx="812434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latin typeface="Nanum Gothic"/>
                <a:ea typeface="Nanum Gothic"/>
                <a:cs typeface="Nanum Gothic"/>
              </a:rPr>
              <a:t>생산산업 중 </a:t>
            </a:r>
            <a:r>
              <a:rPr kumimoji="1"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latin typeface="Nanum Gothic"/>
                <a:ea typeface="Nanum Gothic"/>
                <a:cs typeface="Nanum Gothic"/>
              </a:rPr>
              <a:t>제주도</a:t>
            </a:r>
            <a:r>
              <a:rPr kumimoji="1"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latin typeface="Nanum Gothic"/>
                <a:ea typeface="Nanum Gothic"/>
                <a:cs typeface="Nanum Gothic"/>
              </a:rPr>
              <a:t>내</a:t>
            </a:r>
            <a:r>
              <a:rPr kumimoji="1"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latin typeface="Nanum Gothic"/>
                <a:ea typeface="Nanum Gothic"/>
                <a:cs typeface="Nanum Gothic"/>
              </a:rPr>
              <a:t> 농업이 차지하는 비율</a:t>
            </a:r>
            <a:r>
              <a:rPr kumimoji="1"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latin typeface="Nanum Gothic"/>
                <a:ea typeface="Nanum Gothic"/>
                <a:cs typeface="Nanum Gothic"/>
              </a:rPr>
              <a:t>이</a:t>
            </a:r>
            <a:r>
              <a:rPr kumimoji="1"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Nanum Gothic"/>
                <a:ea typeface="Nanum Gothic"/>
                <a:cs typeface="Nanum Gothic"/>
              </a:rPr>
              <a:t> </a:t>
            </a:r>
            <a:r>
              <a:rPr kumimoji="1" lang="en-US" altLang="ko-KR" sz="2800" b="1" dirty="0">
                <a:ln w="22225">
                  <a:solidFill>
                    <a:schemeClr val="accent2"/>
                  </a:solidFill>
                  <a:prstDash val="solid"/>
                </a:ln>
                <a:latin typeface="Nanum Gothic"/>
                <a:ea typeface="Nanum Gothic"/>
                <a:cs typeface="Nanum Gothic"/>
              </a:rPr>
              <a:t>27%</a:t>
            </a:r>
            <a:endParaRPr kumimoji="1" lang="ko-KR" altLang="en-US" sz="2800" b="1" dirty="0">
              <a:ln w="22225">
                <a:solidFill>
                  <a:schemeClr val="accent2"/>
                </a:solidFill>
                <a:prstDash val="solid"/>
              </a:ln>
              <a:latin typeface="Nanum Gothic"/>
              <a:ea typeface="Nanum Gothic"/>
              <a:cs typeface="Nanum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7056" y="1603344"/>
            <a:ext cx="28667248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제주 지역의 채소류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과실류</a:t>
            </a:r>
            <a:r>
              <a:rPr lang="ko-KR" altLang="en-US" sz="2400" dirty="0"/>
              <a:t> 생산량 등은 </a:t>
            </a:r>
          </a:p>
          <a:p>
            <a:pPr lvl="0">
              <a:defRPr/>
            </a:pPr>
            <a:r>
              <a:rPr lang="ko-KR" altLang="en-US" sz="2400" dirty="0"/>
              <a:t>우리나라 전체 산출량에서 높은 비중을 차지</a:t>
            </a:r>
            <a:endParaRPr lang="en-US" altLang="ko-KR" sz="2400" dirty="0"/>
          </a:p>
          <a:p>
            <a:pPr lvl="0">
              <a:defRPr/>
            </a:pPr>
            <a:r>
              <a:rPr lang="en-US" altLang="ko-KR" dirty="0"/>
              <a:t> </a:t>
            </a:r>
          </a:p>
          <a:p>
            <a:pPr lvl="0">
              <a:defRPr/>
            </a:pPr>
            <a:r>
              <a:rPr lang="en-US" altLang="ko-KR" dirty="0"/>
              <a:t> 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/>
              <a:t>한편 </a:t>
            </a:r>
            <a:endParaRPr lang="en-US" altLang="ko-KR" dirty="0"/>
          </a:p>
          <a:p>
            <a:pPr lvl="0">
              <a:defRPr/>
            </a:pPr>
            <a:r>
              <a:rPr lang="ko-KR" altLang="en-US" dirty="0"/>
              <a:t>전국 감귤생산량 중</a:t>
            </a:r>
            <a:endParaRPr lang="en-US" altLang="ko-KR" dirty="0"/>
          </a:p>
          <a:p>
            <a:pPr lvl="0">
              <a:defRPr/>
            </a:pPr>
            <a:r>
              <a:rPr lang="ko-KR" altLang="en-US" dirty="0"/>
              <a:t>제주도내 생산량은 </a:t>
            </a:r>
            <a:endParaRPr lang="en-US" altLang="ko-KR" dirty="0"/>
          </a:p>
          <a:p>
            <a:pPr lvl="0">
              <a:defRPr/>
            </a:pPr>
            <a:r>
              <a:rPr lang="en-US" altLang="ko-KR" sz="2800" dirty="0">
                <a:solidFill>
                  <a:srgbClr val="FF0000"/>
                </a:solidFill>
              </a:rPr>
              <a:t>99.8%</a:t>
            </a:r>
            <a:r>
              <a:rPr lang="ko-KR" altLang="en-US" dirty="0"/>
              <a:t>에 해당한다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D3D7A2-C3BD-4891-AC85-182E7633FF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48"/>
          <a:stretch/>
        </p:blipFill>
        <p:spPr>
          <a:xfrm>
            <a:off x="6569044" y="3177183"/>
            <a:ext cx="5295900" cy="33833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AB2175-C276-4CF2-A57B-B1BE4DCF0BD1}"/>
              </a:ext>
            </a:extLst>
          </p:cNvPr>
          <p:cNvSpPr txBox="1"/>
          <p:nvPr/>
        </p:nvSpPr>
        <p:spPr>
          <a:xfrm>
            <a:off x="7942119" y="6434575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통계청 </a:t>
            </a:r>
            <a:r>
              <a:rPr lang="en-US" altLang="ko-KR" dirty="0"/>
              <a:t>2018</a:t>
            </a:r>
            <a:r>
              <a:rPr lang="ko-KR" altLang="en-US" dirty="0"/>
              <a:t>년 농림어업조사 결과 발표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29CCD6-1C95-4A52-9A9E-885E48DC69C3}"/>
              </a:ext>
            </a:extLst>
          </p:cNvPr>
          <p:cNvSpPr txBox="1"/>
          <p:nvPr/>
        </p:nvSpPr>
        <p:spPr>
          <a:xfrm>
            <a:off x="6569044" y="2311914"/>
            <a:ext cx="40607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dirty="0"/>
              <a:t>채소생산량이 </a:t>
            </a:r>
          </a:p>
          <a:p>
            <a:pPr lvl="0">
              <a:defRPr/>
            </a:pPr>
            <a:r>
              <a:rPr lang="ko-KR" altLang="en-US" dirty="0"/>
              <a:t>전국에서 차지하는 비중은 </a:t>
            </a:r>
            <a:r>
              <a:rPr lang="en-US" altLang="ko-KR" dirty="0"/>
              <a:t>7.7% </a:t>
            </a:r>
            <a:r>
              <a:rPr lang="ko-KR" altLang="en-US" dirty="0"/>
              <a:t>이며</a:t>
            </a:r>
            <a:r>
              <a:rPr lang="en-US" altLang="ko-KR" dirty="0"/>
              <a:t>,</a:t>
            </a:r>
          </a:p>
          <a:p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693" y="210060"/>
            <a:ext cx="198002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문제정의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2" t="10173" r="38215" b="35672"/>
          <a:stretch/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4125" y="890526"/>
            <a:ext cx="754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659859"/>
                </a:solidFill>
                <a:latin typeface="Nanum Gothic" charset="-127"/>
                <a:ea typeface="Nanum Gothic" charset="-127"/>
                <a:cs typeface="Nanum Gothic" charset="-127"/>
              </a:rPr>
              <a:t>그런데 최근 감귤가격이 폭락하면서 화난 농민들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BDCA4EB-6C2D-48F9-8C29-28C9ED838075}"/>
              </a:ext>
            </a:extLst>
          </p:cNvPr>
          <p:cNvGrpSpPr/>
          <p:nvPr/>
        </p:nvGrpSpPr>
        <p:grpSpPr>
          <a:xfrm>
            <a:off x="363704" y="1309382"/>
            <a:ext cx="11218696" cy="5246734"/>
            <a:chOff x="524125" y="1401206"/>
            <a:chExt cx="10689308" cy="507980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B7EA044-3F2D-497B-AF53-BC22D5DB7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125" y="1401206"/>
              <a:ext cx="5571875" cy="5079805"/>
            </a:xfrm>
            <a:prstGeom prst="rect">
              <a:avLst/>
            </a:prstGeom>
          </p:spPr>
        </p:pic>
        <p:pic>
          <p:nvPicPr>
            <p:cNvPr id="3074" name="Picture 2" descr="감귤가격 성난 농민들에 대한 이미지 검색결과">
              <a:extLst>
                <a:ext uri="{FF2B5EF4-FFF2-40B4-BE49-F238E27FC236}">
                  <a16:creationId xmlns:a16="http://schemas.microsoft.com/office/drawing/2014/main" id="{ABE222D5-C8FE-458A-8873-3FEC4CC6E7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1" y="1401206"/>
              <a:ext cx="5117432" cy="2506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감귤가격 성난 농민들에 대한 이미지 검색결과">
              <a:extLst>
                <a:ext uri="{FF2B5EF4-FFF2-40B4-BE49-F238E27FC236}">
                  <a16:creationId xmlns:a16="http://schemas.microsoft.com/office/drawing/2014/main" id="{CBADBC1B-C4D2-46E7-A8FA-7946DC16CC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3908104"/>
              <a:ext cx="5117432" cy="2557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4774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693" y="210060"/>
            <a:ext cx="1911097" cy="6167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3500">
                <a:solidFill>
                  <a:srgbClr val="768149"/>
                </a:solidFill>
                <a:latin typeface="Giddyup Std"/>
                <a:ea typeface="Giddyup Std"/>
                <a:cs typeface="Giddyup Std"/>
              </a:rPr>
              <a:t>문제정의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3500" t="10170" r="38220" b="35670"/>
          <a:stretch>
            <a:fillRect/>
          </a:stretch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6829" y="701052"/>
            <a:ext cx="541228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실제로도 달지않은 귤들은 버려 지기 까지 하는 상황 </a:t>
            </a:r>
          </a:p>
          <a:p>
            <a:pPr lvl="0">
              <a:defRPr/>
            </a:pPr>
            <a:r>
              <a:rPr kumimoji="1" lang="ko-KR" altLang="en-US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그리고 가공용 감귤까지도 폐기수순을 밟고있는 상황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9780" y="1449040"/>
            <a:ext cx="5726708" cy="48274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200297" y="2071310"/>
            <a:ext cx="5159611" cy="44436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F5AAACA-58D7-41C5-97C6-E7888432C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1" y="1466814"/>
            <a:ext cx="6678383" cy="530304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8693" y="210060"/>
            <a:ext cx="1911097" cy="6167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3500">
                <a:solidFill>
                  <a:srgbClr val="768149"/>
                </a:solidFill>
                <a:latin typeface="Giddyup Std"/>
                <a:ea typeface="Giddyup Std"/>
                <a:cs typeface="Giddyup Std"/>
              </a:rPr>
              <a:t>문제정의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3500" t="10170" r="38220" b="35670"/>
          <a:stretch>
            <a:fillRect/>
          </a:stretch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85033" y="438508"/>
            <a:ext cx="6811963" cy="5753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kumimoji="1" lang="ko-KR" altLang="en-US" sz="3200">
              <a:solidFill>
                <a:srgbClr val="659859"/>
              </a:solidFill>
              <a:latin typeface="Nanum Gothic"/>
              <a:ea typeface="Nanum Gothic"/>
              <a:cs typeface="Nanum Gothic"/>
            </a:endParaRPr>
          </a:p>
        </p:txBody>
      </p:sp>
      <p:sp>
        <p:nvSpPr>
          <p:cNvPr id="1027" name="말풍선: 모서리가 둥근 사각형 1026"/>
          <p:cNvSpPr/>
          <p:nvPr/>
        </p:nvSpPr>
        <p:spPr>
          <a:xfrm>
            <a:off x="3228369" y="311425"/>
            <a:ext cx="7037850" cy="1030690"/>
          </a:xfrm>
          <a:prstGeom prst="wedgeRoundRectCallout">
            <a:avLst>
              <a:gd name="adj1" fmla="val 13385"/>
              <a:gd name="adj2" fmla="val 139234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>
              <a:defRPr/>
            </a:pPr>
            <a:r>
              <a:rPr kumimoji="1" lang="ko-KR" altLang="en-US" sz="3200" dirty="0">
                <a:ln w="12700" cap="flat" cmpd="sng" algn="ctr">
                  <a:solidFill>
                    <a:schemeClr val="lt1"/>
                  </a:solidFill>
                  <a:prstDash val="solid"/>
                  <a:miter/>
                </a:ln>
                <a:solidFill>
                  <a:srgbClr val="000000"/>
                </a:solidFill>
                <a:latin typeface="Nanum Gothic"/>
                <a:ea typeface="Nanum Gothic"/>
                <a:cs typeface="Nanum Gothic"/>
              </a:rPr>
              <a:t>제주도 내의 전반적인 문제로 </a:t>
            </a:r>
          </a:p>
          <a:p>
            <a:pPr lvl="0">
              <a:defRPr/>
            </a:pPr>
            <a:r>
              <a:rPr kumimoji="1" lang="ko-KR" altLang="en-US" sz="3200" dirty="0">
                <a:ln w="12700" cap="flat" cmpd="sng" algn="ctr">
                  <a:solidFill>
                    <a:schemeClr val="lt1"/>
                  </a:solidFill>
                  <a:prstDash val="solid"/>
                  <a:miter/>
                </a:ln>
                <a:solidFill>
                  <a:srgbClr val="000000"/>
                </a:solidFill>
                <a:latin typeface="Nanum Gothic"/>
                <a:ea typeface="Nanum Gothic"/>
                <a:cs typeface="Nanum Gothic"/>
              </a:rPr>
              <a:t>판단되어 분석을 진행 하려고 합니다</a:t>
            </a:r>
            <a:r>
              <a:rPr kumimoji="1" lang="en-US" altLang="ko-KR" sz="3200" dirty="0">
                <a:ln w="12700" cap="flat" cmpd="sng" algn="ctr">
                  <a:solidFill>
                    <a:schemeClr val="lt1"/>
                  </a:solidFill>
                  <a:prstDash val="solid"/>
                  <a:miter/>
                </a:ln>
                <a:solidFill>
                  <a:srgbClr val="000000"/>
                </a:solidFill>
                <a:latin typeface="Nanum Gothic"/>
                <a:ea typeface="Nanum Gothic"/>
                <a:cs typeface="Nanum Gothic"/>
              </a:rPr>
              <a:t>.</a:t>
            </a:r>
            <a:r>
              <a:rPr kumimoji="1" lang="ko-KR" altLang="en-US" sz="3200" dirty="0">
                <a:ln w="12700" cap="flat" cmpd="sng" algn="ctr">
                  <a:solidFill>
                    <a:schemeClr val="lt1"/>
                  </a:solidFill>
                  <a:prstDash val="solid"/>
                  <a:miter/>
                </a:ln>
                <a:solidFill>
                  <a:srgbClr val="000000"/>
                </a:solidFill>
                <a:latin typeface="Nanum Gothic"/>
                <a:ea typeface="Nanum Gothic"/>
                <a:cs typeface="Nanum Gothic"/>
              </a:rPr>
              <a:t> </a:t>
            </a:r>
          </a:p>
        </p:txBody>
      </p:sp>
      <p:pic>
        <p:nvPicPr>
          <p:cNvPr id="1028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03954" y="5168929"/>
            <a:ext cx="1957920" cy="1689071"/>
          </a:xfrm>
          <a:prstGeom prst="rect">
            <a:avLst/>
          </a:prstGeom>
        </p:spPr>
      </p:pic>
      <p:pic>
        <p:nvPicPr>
          <p:cNvPr id="1029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067128" y="3887144"/>
            <a:ext cx="1835042" cy="1609085"/>
          </a:xfrm>
          <a:prstGeom prst="rect">
            <a:avLst/>
          </a:prstGeom>
        </p:spPr>
      </p:pic>
      <p:pic>
        <p:nvPicPr>
          <p:cNvPr id="1030" name="그림 4"/>
          <p:cNvPicPr>
            <a:picLocks noChangeAspect="1"/>
          </p:cNvPicPr>
          <p:nvPr/>
        </p:nvPicPr>
        <p:blipFill rotWithShape="1">
          <a:blip r:embed="rId3"/>
          <a:srcRect l="34260" t="9870" r="38640" b="36450"/>
          <a:stretch>
            <a:fillRect/>
          </a:stretch>
        </p:blipFill>
        <p:spPr>
          <a:xfrm>
            <a:off x="-408522" y="4691686"/>
            <a:ext cx="2133948" cy="2024001"/>
          </a:xfrm>
          <a:prstGeom prst="rect">
            <a:avLst/>
          </a:prstGeom>
        </p:spPr>
      </p:pic>
      <p:pic>
        <p:nvPicPr>
          <p:cNvPr id="1026" name="Picture 2" descr="느낌표에 대한 이미지 검색결과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5513158" y="1294204"/>
            <a:ext cx="3355711" cy="381237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사각형: 둥근 모서리 52"/>
          <p:cNvSpPr/>
          <p:nvPr/>
        </p:nvSpPr>
        <p:spPr>
          <a:xfrm>
            <a:off x="293887" y="841136"/>
            <a:ext cx="2973214" cy="5827112"/>
          </a:xfrm>
          <a:prstGeom prst="roundRect">
            <a:avLst>
              <a:gd name="adj" fmla="val 16667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8693" y="210060"/>
            <a:ext cx="1911097" cy="6167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3500">
                <a:solidFill>
                  <a:srgbClr val="768149"/>
                </a:solidFill>
                <a:latin typeface="Giddyup Std"/>
                <a:ea typeface="Giddyup Std"/>
                <a:cs typeface="Giddyup Std"/>
              </a:rPr>
              <a:t>분석방안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3500" t="10170" r="38220" b="35670"/>
          <a:stretch>
            <a:fillRect/>
          </a:stretch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307392" y="1003150"/>
            <a:ext cx="3328910" cy="4672984"/>
            <a:chOff x="152213" y="1094382"/>
            <a:chExt cx="3456124" cy="4672984"/>
          </a:xfrm>
        </p:grpSpPr>
        <p:sp>
          <p:nvSpPr>
            <p:cNvPr id="5" name="TextBox 4"/>
            <p:cNvSpPr txBox="1"/>
            <p:nvPr/>
          </p:nvSpPr>
          <p:spPr>
            <a:xfrm>
              <a:off x="567158" y="1805799"/>
              <a:ext cx="3041178" cy="38842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500"/>
                <a:t>감귤 생산</a:t>
              </a:r>
            </a:p>
            <a:p>
              <a:pPr lvl="0">
                <a:defRPr/>
              </a:pPr>
              <a:r>
                <a:rPr lang="en-US" altLang="ko-KR" sz="2500"/>
                <a:t> - </a:t>
              </a:r>
              <a:r>
                <a:rPr lang="ko-KR" altLang="en-US" sz="2500"/>
                <a:t>기온</a:t>
              </a:r>
            </a:p>
            <a:p>
              <a:pPr lvl="0">
                <a:defRPr/>
              </a:pPr>
              <a:r>
                <a:rPr lang="ko-KR" altLang="en-US" sz="2500"/>
                <a:t> </a:t>
              </a:r>
              <a:r>
                <a:rPr lang="en-US" altLang="ko-KR" sz="2500"/>
                <a:t>- </a:t>
              </a:r>
              <a:r>
                <a:rPr lang="ko-KR" altLang="en-US" sz="2500"/>
                <a:t>강수량</a:t>
              </a:r>
            </a:p>
            <a:p>
              <a:pPr lvl="0">
                <a:defRPr/>
              </a:pPr>
              <a:r>
                <a:rPr lang="en-US" altLang="ko-KR" sz="2500"/>
                <a:t> - </a:t>
              </a:r>
              <a:r>
                <a:rPr lang="ko-KR" altLang="en-US" sz="2500"/>
                <a:t>일조량</a:t>
              </a:r>
            </a:p>
            <a:p>
              <a:pPr lvl="0">
                <a:defRPr/>
              </a:pPr>
              <a:r>
                <a:rPr lang="en-US" altLang="ko-KR" sz="2500"/>
                <a:t> - </a:t>
              </a:r>
              <a:r>
                <a:rPr lang="ko-KR" altLang="en-US" sz="2500"/>
                <a:t>공급면적</a:t>
              </a:r>
            </a:p>
            <a:p>
              <a:pPr lvl="0">
                <a:defRPr/>
              </a:pPr>
              <a:endParaRPr lang="en-US" altLang="ko-KR" sz="2500"/>
            </a:p>
            <a:p>
              <a:pPr lvl="0">
                <a:defRPr/>
              </a:pPr>
              <a:r>
                <a:rPr lang="ko-KR" altLang="en-US" sz="2500"/>
                <a:t>감귤 소비</a:t>
              </a:r>
            </a:p>
            <a:p>
              <a:pPr marL="342900" indent="-342900">
                <a:buFontTx/>
                <a:buChar char="-"/>
                <a:defRPr/>
              </a:pPr>
              <a:r>
                <a:rPr lang="ko-KR" altLang="en-US" sz="2500"/>
                <a:t>구입 액</a:t>
              </a:r>
            </a:p>
            <a:p>
              <a:pPr marL="342900" indent="-342900">
                <a:buFontTx/>
                <a:buChar char="-"/>
                <a:defRPr/>
              </a:pPr>
              <a:r>
                <a:rPr lang="ko-KR" altLang="en-US" sz="2500"/>
                <a:t>구매빈도</a:t>
              </a:r>
            </a:p>
            <a:p>
              <a:pPr marL="342900" indent="-342900">
                <a:buFontTx/>
                <a:buChar char="-"/>
                <a:defRPr/>
              </a:pPr>
              <a:r>
                <a:rPr lang="en-US" altLang="ko-KR" sz="2400"/>
                <a:t>1</a:t>
              </a:r>
              <a:r>
                <a:rPr lang="ko-KR" altLang="en-US" sz="2400"/>
                <a:t>회평균구입액</a:t>
              </a:r>
              <a:endParaRPr lang="en-US" altLang="ko-KR" sz="2400"/>
            </a:p>
          </p:txBody>
        </p:sp>
        <p:sp>
          <p:nvSpPr>
            <p:cNvPr id="6" name="사각형: 둥근 모서리 5"/>
            <p:cNvSpPr/>
            <p:nvPr/>
          </p:nvSpPr>
          <p:spPr>
            <a:xfrm>
              <a:off x="329991" y="1094382"/>
              <a:ext cx="2737581" cy="593455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altLang="ko-KR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</a:t>
              </a:r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63788" y="1827826"/>
              <a:ext cx="546867" cy="475536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41566" y="2225004"/>
              <a:ext cx="369089" cy="402643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41566" y="2622182"/>
              <a:ext cx="369089" cy="402643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41566" y="3024825"/>
              <a:ext cx="369089" cy="402643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41566" y="3422003"/>
              <a:ext cx="369089" cy="402643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52213" y="4093342"/>
              <a:ext cx="546867" cy="47553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29991" y="4553144"/>
              <a:ext cx="369089" cy="402643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29990" y="4955787"/>
              <a:ext cx="369089" cy="402643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29991" y="5364723"/>
              <a:ext cx="369089" cy="402643"/>
            </a:xfrm>
            <a:prstGeom prst="rect">
              <a:avLst/>
            </a:prstGeom>
          </p:spPr>
        </p:pic>
      </p:grpSp>
      <p:sp>
        <p:nvSpPr>
          <p:cNvPr id="22" name="사각형: 둥근 모서리 21"/>
          <p:cNvSpPr/>
          <p:nvPr/>
        </p:nvSpPr>
        <p:spPr>
          <a:xfrm>
            <a:off x="3474615" y="197968"/>
            <a:ext cx="2636815" cy="593455"/>
          </a:xfrm>
          <a:prstGeom prst="roundRect">
            <a:avLst>
              <a:gd name="adj" fmla="val 16667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Analysis</a:t>
            </a:r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사각형: 둥근 모서리 22"/>
          <p:cNvSpPr/>
          <p:nvPr/>
        </p:nvSpPr>
        <p:spPr>
          <a:xfrm>
            <a:off x="3356980" y="841136"/>
            <a:ext cx="2973214" cy="5827112"/>
          </a:xfrm>
          <a:prstGeom prst="roundRect">
            <a:avLst>
              <a:gd name="adj" fmla="val 16667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사각형: 잘린 한쪽 모서리 23"/>
          <p:cNvSpPr/>
          <p:nvPr/>
        </p:nvSpPr>
        <p:spPr>
          <a:xfrm>
            <a:off x="3797797" y="1698750"/>
            <a:ext cx="1986128" cy="381105"/>
          </a:xfrm>
          <a:prstGeom prst="snip1Rect">
            <a:avLst>
              <a:gd name="adj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감귤 생산량</a:t>
            </a:r>
          </a:p>
        </p:txBody>
      </p:sp>
      <p:sp>
        <p:nvSpPr>
          <p:cNvPr id="25" name="사각형: 잘린 한쪽 모서리 24"/>
          <p:cNvSpPr/>
          <p:nvPr/>
        </p:nvSpPr>
        <p:spPr>
          <a:xfrm>
            <a:off x="3796991" y="2193818"/>
            <a:ext cx="1986128" cy="381105"/>
          </a:xfrm>
          <a:prstGeom prst="snip1Rect">
            <a:avLst>
              <a:gd name="adj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감귤 소비액</a:t>
            </a:r>
          </a:p>
        </p:txBody>
      </p:sp>
      <p:sp>
        <p:nvSpPr>
          <p:cNvPr id="26" name="사각형: 잘린 한쪽 모서리 25"/>
          <p:cNvSpPr/>
          <p:nvPr/>
        </p:nvSpPr>
        <p:spPr>
          <a:xfrm>
            <a:off x="3797797" y="2686496"/>
            <a:ext cx="1986128" cy="381105"/>
          </a:xfrm>
          <a:prstGeom prst="snip1Rect">
            <a:avLst>
              <a:gd name="adj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감귤 유통과정</a:t>
            </a:r>
          </a:p>
        </p:txBody>
      </p:sp>
      <p:sp>
        <p:nvSpPr>
          <p:cNvPr id="28" name="순서도: 수행의 시작/종료 27"/>
          <p:cNvSpPr/>
          <p:nvPr/>
        </p:nvSpPr>
        <p:spPr>
          <a:xfrm>
            <a:off x="3914879" y="1042951"/>
            <a:ext cx="1750351" cy="381105"/>
          </a:xfrm>
          <a:prstGeom prst="flowChartTerminator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DATA</a:t>
            </a:r>
            <a:r>
              <a:rPr lang="ko-KR" altLang="en-US"/>
              <a:t> </a:t>
            </a:r>
            <a:r>
              <a:rPr lang="en-US" altLang="ko-KR"/>
              <a:t>SET</a:t>
            </a:r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474615" y="3254147"/>
            <a:ext cx="2731132" cy="1629705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474615" y="4947546"/>
            <a:ext cx="2731132" cy="1629705"/>
          </a:xfrm>
          <a:prstGeom prst="rect">
            <a:avLst/>
          </a:prstGeom>
        </p:spPr>
      </p:pic>
      <p:sp>
        <p:nvSpPr>
          <p:cNvPr id="44" name="AutoShape 2" descr="시계열그래프에 대한 이미지 검색결과"/>
          <p:cNvSpPr>
            <a:spLocks noChangeAspect="1" noChangeArrowheads="1"/>
          </p:cNvSpPr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47" name="그룹 46"/>
          <p:cNvGrpSpPr/>
          <p:nvPr/>
        </p:nvGrpSpPr>
        <p:grpSpPr>
          <a:xfrm>
            <a:off x="6384295" y="185962"/>
            <a:ext cx="3051728" cy="6470281"/>
            <a:chOff x="6564919" y="197967"/>
            <a:chExt cx="3051728" cy="6407220"/>
          </a:xfrm>
        </p:grpSpPr>
        <p:sp>
          <p:nvSpPr>
            <p:cNvPr id="34" name="사각형: 둥근 모서리 33"/>
            <p:cNvSpPr/>
            <p:nvPr/>
          </p:nvSpPr>
          <p:spPr>
            <a:xfrm>
              <a:off x="6564919" y="841136"/>
              <a:ext cx="2973214" cy="5764051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9" name="사각형: 둥근 모서리 38"/>
            <p:cNvSpPr/>
            <p:nvPr/>
          </p:nvSpPr>
          <p:spPr>
            <a:xfrm>
              <a:off x="6733118" y="197967"/>
              <a:ext cx="2636815" cy="593455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altLang="ko-KR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Model </a:t>
              </a:r>
              <a:r>
                <a: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개발 </a:t>
              </a:r>
              <a:r>
                <a:rPr lang="en-US" altLang="ko-KR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/ </a:t>
              </a:r>
              <a:r>
                <a: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검증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사각형: 둥근 모서리 39"/>
            <p:cNvSpPr/>
            <p:nvPr/>
          </p:nvSpPr>
          <p:spPr>
            <a:xfrm>
              <a:off x="6933531" y="1118659"/>
              <a:ext cx="2240177" cy="362436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유효변수 도출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사각형: 둥근 모서리 40"/>
            <p:cNvSpPr/>
            <p:nvPr/>
          </p:nvSpPr>
          <p:spPr>
            <a:xfrm>
              <a:off x="6931436" y="1746012"/>
              <a:ext cx="2240177" cy="362436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분석 알고리즘 적용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43" name="직선 화살표 연결선 42"/>
            <p:cNvCxnSpPr/>
            <p:nvPr/>
          </p:nvCxnSpPr>
          <p:spPr>
            <a:xfrm>
              <a:off x="8051524" y="1481095"/>
              <a:ext cx="1" cy="2649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54" name="Picture 6" descr="시계열그래프에 대한 이미지 검색결과"/>
            <p:cNvPicPr>
              <a:picLocks noChangeAspect="1" noChangeArrowheads="1"/>
            </p:cNvPicPr>
            <p:nvPr/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6740093" y="2304746"/>
              <a:ext cx="1084394" cy="893548"/>
            </a:xfrm>
            <a:prstGeom prst="rect">
              <a:avLst/>
            </a:prstGeom>
            <a:noFill/>
          </p:spPr>
        </p:pic>
        <p:pic>
          <p:nvPicPr>
            <p:cNvPr id="2056" name="Picture 8" descr="회귀분석에 대한 이미지 검색결과"/>
            <p:cNvPicPr>
              <a:picLocks noChangeAspect="1" noChangeArrowheads="1"/>
            </p:cNvPicPr>
            <p:nvPr/>
          </p:nvPicPr>
          <p:blipFill rotWithShape="1">
            <a:blip r:embed="rId9"/>
            <a:srcRect/>
            <a:stretch>
              <a:fillRect/>
            </a:stretch>
          </p:blipFill>
          <p:spPr>
            <a:xfrm>
              <a:off x="6740093" y="3336236"/>
              <a:ext cx="1084395" cy="893548"/>
            </a:xfrm>
            <a:prstGeom prst="rect">
              <a:avLst/>
            </a:prstGeom>
            <a:noFill/>
          </p:spPr>
        </p:pic>
        <p:pic>
          <p:nvPicPr>
            <p:cNvPr id="2058" name="Picture 10" descr="랜덤포레스트에 대한 이미지 검색결과"/>
            <p:cNvPicPr>
              <a:picLocks noChangeAspect="1" noChangeArrowheads="1"/>
            </p:cNvPicPr>
            <p:nvPr/>
          </p:nvPicPr>
          <p:blipFill rotWithShape="1">
            <a:blip r:embed="rId10"/>
            <a:srcRect/>
            <a:stretch>
              <a:fillRect/>
            </a:stretch>
          </p:blipFill>
          <p:spPr>
            <a:xfrm>
              <a:off x="6733118" y="4367726"/>
              <a:ext cx="1084395" cy="893548"/>
            </a:xfrm>
            <a:prstGeom prst="rect">
              <a:avLst/>
            </a:prstGeom>
            <a:noFill/>
          </p:spPr>
        </p:pic>
        <p:pic>
          <p:nvPicPr>
            <p:cNvPr id="2060" name="Picture 12" descr="Kmeans에 대한 이미지 검색결과"/>
            <p:cNvPicPr>
              <a:picLocks noChangeAspect="1" noChangeArrowheads="1"/>
            </p:cNvPicPr>
            <p:nvPr/>
          </p:nvPicPr>
          <p:blipFill rotWithShape="1">
            <a:blip r:embed="rId11"/>
            <a:srcRect/>
            <a:stretch>
              <a:fillRect/>
            </a:stretch>
          </p:blipFill>
          <p:spPr>
            <a:xfrm>
              <a:off x="6733719" y="5457572"/>
              <a:ext cx="1084394" cy="893548"/>
            </a:xfrm>
            <a:prstGeom prst="rect">
              <a:avLst/>
            </a:prstGeom>
            <a:noFill/>
          </p:spPr>
        </p:pic>
        <p:sp>
          <p:nvSpPr>
            <p:cNvPr id="46" name="TextBox 45"/>
            <p:cNvSpPr txBox="1"/>
            <p:nvPr/>
          </p:nvSpPr>
          <p:spPr>
            <a:xfrm>
              <a:off x="7929341" y="2287870"/>
              <a:ext cx="1503938" cy="91213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228600" indent="-228600">
                <a:buAutoNum type="arabicPeriod"/>
                <a:defRPr/>
              </a:pPr>
              <a:r>
                <a:rPr lang="ko-KR" altLang="en-US" sz="1100"/>
                <a:t>시계열분석</a:t>
              </a:r>
            </a:p>
            <a:p>
              <a:pPr lvl="0">
                <a:defRPr/>
              </a:pPr>
              <a:r>
                <a:rPr lang="ko-KR" altLang="en-US" sz="1100"/>
                <a:t>시간의 흐름에 따른</a:t>
              </a:r>
            </a:p>
            <a:p>
              <a:pPr lvl="0">
                <a:defRPr/>
              </a:pPr>
              <a:r>
                <a:rPr lang="ko-KR" altLang="en-US" sz="1100"/>
                <a:t>일정한 간격마다의</a:t>
              </a:r>
            </a:p>
            <a:p>
              <a:pPr lvl="0">
                <a:defRPr/>
              </a:pPr>
              <a:r>
                <a:rPr lang="ko-KR" altLang="en-US" sz="1100"/>
                <a:t>변화를 통계학적으로</a:t>
              </a:r>
            </a:p>
            <a:p>
              <a:pPr lvl="0">
                <a:defRPr/>
              </a:pPr>
              <a:r>
                <a:rPr lang="ko-KR" altLang="en-US" sz="1100"/>
                <a:t>분석하는 모형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929341" y="3322319"/>
              <a:ext cx="1540806" cy="91522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/>
                <a:t>2.  </a:t>
              </a:r>
              <a:r>
                <a:rPr lang="ko-KR" altLang="en-US" sz="1100"/>
                <a:t>회귀분석</a:t>
              </a:r>
            </a:p>
            <a:p>
              <a:pPr lvl="0">
                <a:defRPr/>
              </a:pPr>
              <a:r>
                <a:rPr lang="ko-KR" altLang="en-US" sz="1100"/>
                <a:t>유효변수</a:t>
              </a:r>
              <a:r>
                <a:rPr lang="en-US" altLang="ko-KR" sz="1100"/>
                <a:t>(</a:t>
              </a:r>
              <a:r>
                <a:rPr lang="ko-KR" altLang="en-US" sz="1100"/>
                <a:t>독립변수</a:t>
              </a:r>
              <a:r>
                <a:rPr lang="en-US" altLang="ko-KR" sz="1100"/>
                <a:t>)</a:t>
              </a:r>
              <a:r>
                <a:rPr lang="ko-KR" altLang="en-US" sz="1100"/>
                <a:t>의</a:t>
              </a:r>
            </a:p>
            <a:p>
              <a:pPr lvl="0">
                <a:defRPr/>
              </a:pPr>
              <a:r>
                <a:rPr lang="ko-KR" altLang="en-US" sz="1100"/>
                <a:t>변화에 따라 결과가</a:t>
              </a:r>
            </a:p>
            <a:p>
              <a:pPr lvl="0">
                <a:defRPr/>
              </a:pPr>
              <a:r>
                <a:rPr lang="ko-KR" altLang="en-US" sz="1100"/>
                <a:t>얼마나 변화하는지를</a:t>
              </a:r>
            </a:p>
            <a:p>
              <a:pPr lvl="0">
                <a:defRPr/>
              </a:pPr>
              <a:r>
                <a:rPr lang="ko-KR" altLang="en-US" sz="1100"/>
                <a:t>예측하는 모형</a:t>
              </a:r>
              <a:endParaRPr lang="en-US" altLang="ko-KR" sz="110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921952" y="4414492"/>
              <a:ext cx="1684612" cy="74740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/>
                <a:t>3. </a:t>
              </a:r>
              <a:r>
                <a:rPr lang="ko-KR" altLang="en-US" sz="1100"/>
                <a:t>랜덤 포레스트</a:t>
              </a:r>
            </a:p>
            <a:p>
              <a:pPr lvl="0">
                <a:defRPr/>
              </a:pPr>
              <a:r>
                <a:rPr lang="ko-KR" altLang="en-US" sz="1100"/>
                <a:t>군집분석의 일종으로</a:t>
              </a:r>
            </a:p>
            <a:p>
              <a:pPr lvl="0">
                <a:defRPr/>
              </a:pPr>
              <a:r>
                <a:rPr lang="ko-KR" altLang="en-US" sz="1100"/>
                <a:t>다수의 의사결정 나무를</a:t>
              </a:r>
            </a:p>
            <a:p>
              <a:pPr lvl="0">
                <a:defRPr/>
              </a:pPr>
              <a:r>
                <a:rPr lang="ko-KR" altLang="en-US" sz="1100"/>
                <a:t>결합하여 분석하는 모형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929341" y="5478467"/>
              <a:ext cx="1503938" cy="74926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/>
                <a:t>4. KMeans (</a:t>
              </a:r>
              <a:r>
                <a:rPr lang="ko-KR" altLang="en-US" sz="1100"/>
                <a:t>군집화</a:t>
              </a:r>
              <a:r>
                <a:rPr lang="en-US" altLang="ko-KR" sz="1100"/>
                <a:t>)</a:t>
              </a:r>
            </a:p>
            <a:p>
              <a:pPr lvl="0">
                <a:defRPr/>
              </a:pPr>
              <a:r>
                <a:rPr lang="ko-KR" altLang="en-US" sz="1100"/>
                <a:t>군집분석의 일종으로</a:t>
              </a:r>
            </a:p>
            <a:p>
              <a:pPr lvl="0">
                <a:defRPr/>
              </a:pPr>
              <a:r>
                <a:rPr lang="ko-KR" altLang="en-US" sz="1100"/>
                <a:t>각 특성을 분석해서</a:t>
              </a:r>
            </a:p>
            <a:p>
              <a:pPr lvl="0">
                <a:defRPr/>
              </a:pPr>
              <a:r>
                <a:rPr lang="ko-KR" altLang="en-US" sz="1100"/>
                <a:t>군집화</a:t>
              </a:r>
              <a:endParaRPr lang="en-US" altLang="ko-KR" sz="1100"/>
            </a:p>
          </p:txBody>
        </p:sp>
      </p:grpSp>
      <p:sp>
        <p:nvSpPr>
          <p:cNvPr id="56" name="사각형: 둥근 모서리 55"/>
          <p:cNvSpPr/>
          <p:nvPr/>
        </p:nvSpPr>
        <p:spPr>
          <a:xfrm>
            <a:off x="9510030" y="192127"/>
            <a:ext cx="2418122" cy="599296"/>
          </a:xfrm>
          <a:prstGeom prst="roundRect">
            <a:avLst>
              <a:gd name="adj" fmla="val 16667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결과 시각화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사각형: 둥근 모서리 56"/>
          <p:cNvSpPr/>
          <p:nvPr/>
        </p:nvSpPr>
        <p:spPr>
          <a:xfrm>
            <a:off x="9423581" y="851256"/>
            <a:ext cx="2636815" cy="5820782"/>
          </a:xfrm>
          <a:prstGeom prst="roundRect">
            <a:avLst>
              <a:gd name="adj" fmla="val 16667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9318727" y="817997"/>
            <a:ext cx="2926940" cy="2915417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9334931" y="3608167"/>
            <a:ext cx="2926940" cy="2915417"/>
          </a:xfrm>
          <a:prstGeom prst="rect">
            <a:avLst/>
          </a:prstGeom>
        </p:spPr>
      </p:pic>
      <p:pic>
        <p:nvPicPr>
          <p:cNvPr id="62" name="Picture 10" descr="랜덤포레스트에 대한 이미지 검색결과"/>
          <p:cNvPicPr>
            <a:picLocks noChangeAspect="1" noChangeArrowheads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9095814" y="785055"/>
            <a:ext cx="294731" cy="130621"/>
          </a:xfrm>
          <a:prstGeom prst="rect">
            <a:avLst/>
          </a:prstGeom>
          <a:noFill/>
        </p:spPr>
      </p:pic>
      <p:sp>
        <p:nvSpPr>
          <p:cNvPr id="64" name="사각형: 둥근 모서리 63"/>
          <p:cNvSpPr/>
          <p:nvPr/>
        </p:nvSpPr>
        <p:spPr>
          <a:xfrm>
            <a:off x="9683152" y="918454"/>
            <a:ext cx="2135955" cy="281591"/>
          </a:xfrm>
          <a:prstGeom prst="roundRect">
            <a:avLst>
              <a:gd name="adj" fmla="val 16667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생산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소비량 예측</a:t>
            </a: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62" name="Picture 14" descr="시계열 그래프에 대한 이미지 검색결과"/>
          <p:cNvPicPr>
            <a:picLocks noChangeAspect="1" noChangeArrowheads="1"/>
          </p:cNvPicPr>
          <p:nvPr/>
        </p:nvPicPr>
        <p:blipFill rotWithShape="1">
          <a:blip r:embed="rId13"/>
          <a:srcRect/>
          <a:stretch>
            <a:fillRect/>
          </a:stretch>
        </p:blipFill>
        <p:spPr>
          <a:xfrm>
            <a:off x="9817897" y="1361334"/>
            <a:ext cx="933238" cy="1062699"/>
          </a:xfrm>
          <a:prstGeom prst="rect">
            <a:avLst/>
          </a:prstGeom>
          <a:noFill/>
        </p:spPr>
      </p:pic>
      <p:pic>
        <p:nvPicPr>
          <p:cNvPr id="2068" name="Picture 20" descr="회귀분석에 대한 이미지 검색결과"/>
          <p:cNvPicPr>
            <a:picLocks noChangeAspect="1" noChangeArrowheads="1"/>
          </p:cNvPicPr>
          <p:nvPr/>
        </p:nvPicPr>
        <p:blipFill rotWithShape="1">
          <a:blip r:embed="rId14"/>
          <a:srcRect/>
          <a:stretch>
            <a:fillRect/>
          </a:stretch>
        </p:blipFill>
        <p:spPr>
          <a:xfrm>
            <a:off x="10751135" y="1367006"/>
            <a:ext cx="962239" cy="1057028"/>
          </a:xfrm>
          <a:prstGeom prst="rect">
            <a:avLst/>
          </a:prstGeom>
          <a:noFill/>
        </p:spPr>
      </p:pic>
      <p:sp>
        <p:nvSpPr>
          <p:cNvPr id="69" name="사각형: 둥근 모서리 68"/>
          <p:cNvSpPr/>
          <p:nvPr/>
        </p:nvSpPr>
        <p:spPr>
          <a:xfrm>
            <a:off x="9758669" y="3652032"/>
            <a:ext cx="2135955" cy="281591"/>
          </a:xfrm>
          <a:prstGeom prst="roundRect">
            <a:avLst>
              <a:gd name="adj" fmla="val 16667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유통관련 구조화</a:t>
            </a: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70" name="Picture 22" descr="군집화에 대한 이미지 검색결과"/>
          <p:cNvPicPr>
            <a:picLocks noChangeAspect="1" noChangeArrowheads="1"/>
          </p:cNvPicPr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9790949" y="4162972"/>
            <a:ext cx="2016869" cy="11105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277</Words>
  <Application>Microsoft Office PowerPoint</Application>
  <PresentationFormat>와이드스크린</PresentationFormat>
  <Paragraphs>99</Paragraphs>
  <Slides>12</Slides>
  <Notes>2</Notes>
  <HiddenSlides>1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Giddyup Std</vt:lpstr>
      <vt:lpstr>Nanum Gothic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ICT01_02</cp:lastModifiedBy>
  <cp:revision>65</cp:revision>
  <dcterms:created xsi:type="dcterms:W3CDTF">2016-11-29T09:26:18Z</dcterms:created>
  <dcterms:modified xsi:type="dcterms:W3CDTF">2020-01-16T01:05:09Z</dcterms:modified>
  <cp:version>1000.0000.01</cp:version>
</cp:coreProperties>
</file>